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1386800" cy="30279975"/>
  <p:notesSz cx="6858000" cy="9144000"/>
  <p:defaultTextStyle>
    <a:defPPr>
      <a:defRPr lang="ko-KR"/>
    </a:defPPr>
    <a:lvl1pPr marL="0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1476162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2952323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4428485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5904647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7380808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8856970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0333131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1809293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6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727" autoAdjust="0"/>
  </p:normalViewPr>
  <p:slideViewPr>
    <p:cSldViewPr showGuides="1">
      <p:cViewPr varScale="1">
        <p:scale>
          <a:sx n="17" d="100"/>
          <a:sy n="17" d="100"/>
        </p:scale>
        <p:origin x="2466" y="57"/>
      </p:cViewPr>
      <p:guideLst>
        <p:guide orient="horz" pos="9537"/>
        <p:guide pos="67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88BB8-DEF8-4210-BC37-AAA5BEFB9F15}" type="datetimeFigureOut">
              <a:rPr lang="ko-KR" altLang="en-US" smtClean="0"/>
              <a:t>2025-08-02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6FF08-7322-430D-BDAB-67B58DEFB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09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6FF08-7322-430D-BDAB-67B58DEFB2B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987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04010" y="9406420"/>
            <a:ext cx="18178780" cy="649056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08020" y="17158652"/>
            <a:ext cx="14970760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6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52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8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04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80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5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3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09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1328-3E56-490D-AFCD-A65CF15B1551}" type="datetimeFigureOut">
              <a:rPr lang="ko-KR" altLang="en-US" smtClean="0"/>
              <a:pPr/>
              <a:t>2025-08-02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909B1-6B13-4E55-8F46-232149CD11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22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1328-3E56-490D-AFCD-A65CF15B1551}" type="datetimeFigureOut">
              <a:rPr lang="ko-KR" altLang="en-US" smtClean="0"/>
              <a:pPr/>
              <a:t>2025-08-02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909B1-6B13-4E55-8F46-232149CD11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69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36264736" y="5355072"/>
            <a:ext cx="11254060" cy="11407560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02553" y="5355072"/>
            <a:ext cx="33405737" cy="11407560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1328-3E56-490D-AFCD-A65CF15B1551}" type="datetimeFigureOut">
              <a:rPr lang="ko-KR" altLang="en-US" smtClean="0"/>
              <a:pPr/>
              <a:t>2025-08-02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909B1-6B13-4E55-8F46-232149CD11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95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1328-3E56-490D-AFCD-A65CF15B1551}" type="datetimeFigureOut">
              <a:rPr lang="ko-KR" altLang="en-US" smtClean="0"/>
              <a:pPr/>
              <a:t>2025-08-02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909B1-6B13-4E55-8F46-232149CD11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38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9410" y="19457690"/>
            <a:ext cx="18178780" cy="6013939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89410" y="12833948"/>
            <a:ext cx="18178780" cy="6623742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6162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52323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848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90464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8080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5697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3313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80929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1328-3E56-490D-AFCD-A65CF15B1551}" type="datetimeFigureOut">
              <a:rPr lang="ko-KR" altLang="en-US" smtClean="0"/>
              <a:pPr/>
              <a:t>2025-08-02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909B1-6B13-4E55-8F46-232149CD11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90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02554" y="31198189"/>
            <a:ext cx="22329898" cy="88232483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5188899" y="31198189"/>
            <a:ext cx="22329898" cy="88232483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1328-3E56-490D-AFCD-A65CF15B1551}" type="datetimeFigureOut">
              <a:rPr lang="ko-KR" altLang="en-US" smtClean="0"/>
              <a:pPr/>
              <a:t>2025-08-02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909B1-6B13-4E55-8F46-232149CD11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77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340" y="1212603"/>
            <a:ext cx="19248120" cy="50466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340" y="6777950"/>
            <a:ext cx="9449551" cy="2824727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162" indent="0">
              <a:buNone/>
              <a:defRPr sz="6500" b="1"/>
            </a:lvl2pPr>
            <a:lvl3pPr marL="2952323" indent="0">
              <a:buNone/>
              <a:defRPr sz="5800" b="1"/>
            </a:lvl3pPr>
            <a:lvl4pPr marL="4428485" indent="0">
              <a:buNone/>
              <a:defRPr sz="5200" b="1"/>
            </a:lvl4pPr>
            <a:lvl5pPr marL="5904647" indent="0">
              <a:buNone/>
              <a:defRPr sz="5200" b="1"/>
            </a:lvl5pPr>
            <a:lvl6pPr marL="7380808" indent="0">
              <a:buNone/>
              <a:defRPr sz="5200" b="1"/>
            </a:lvl6pPr>
            <a:lvl7pPr marL="8856970" indent="0">
              <a:buNone/>
              <a:defRPr sz="5200" b="1"/>
            </a:lvl7pPr>
            <a:lvl8pPr marL="10333131" indent="0">
              <a:buNone/>
              <a:defRPr sz="5200" b="1"/>
            </a:lvl8pPr>
            <a:lvl9pPr marL="11809293" indent="0">
              <a:buNone/>
              <a:defRPr sz="5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340" y="9602677"/>
            <a:ext cx="9449551" cy="17446034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0864198" y="6777950"/>
            <a:ext cx="9453263" cy="2824727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162" indent="0">
              <a:buNone/>
              <a:defRPr sz="6500" b="1"/>
            </a:lvl2pPr>
            <a:lvl3pPr marL="2952323" indent="0">
              <a:buNone/>
              <a:defRPr sz="5800" b="1"/>
            </a:lvl3pPr>
            <a:lvl4pPr marL="4428485" indent="0">
              <a:buNone/>
              <a:defRPr sz="5200" b="1"/>
            </a:lvl4pPr>
            <a:lvl5pPr marL="5904647" indent="0">
              <a:buNone/>
              <a:defRPr sz="5200" b="1"/>
            </a:lvl5pPr>
            <a:lvl6pPr marL="7380808" indent="0">
              <a:buNone/>
              <a:defRPr sz="5200" b="1"/>
            </a:lvl6pPr>
            <a:lvl7pPr marL="8856970" indent="0">
              <a:buNone/>
              <a:defRPr sz="5200" b="1"/>
            </a:lvl7pPr>
            <a:lvl8pPr marL="10333131" indent="0">
              <a:buNone/>
              <a:defRPr sz="5200" b="1"/>
            </a:lvl8pPr>
            <a:lvl9pPr marL="11809293" indent="0">
              <a:buNone/>
              <a:defRPr sz="5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0864198" y="9602677"/>
            <a:ext cx="9453263" cy="17446034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1328-3E56-490D-AFCD-A65CF15B1551}" type="datetimeFigureOut">
              <a:rPr lang="ko-KR" altLang="en-US" smtClean="0"/>
              <a:pPr/>
              <a:t>2025-08-02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909B1-6B13-4E55-8F46-232149CD11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76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1328-3E56-490D-AFCD-A65CF15B1551}" type="datetimeFigureOut">
              <a:rPr lang="ko-KR" altLang="en-US" smtClean="0"/>
              <a:pPr/>
              <a:t>2025-08-02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909B1-6B13-4E55-8F46-232149CD11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398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1328-3E56-490D-AFCD-A65CF15B1551}" type="datetimeFigureOut">
              <a:rPr lang="ko-KR" altLang="en-US" smtClean="0"/>
              <a:pPr/>
              <a:t>2025-08-02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909B1-6B13-4E55-8F46-232149CD11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85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341" y="1205591"/>
            <a:ext cx="7036110" cy="5130774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61645" y="1205594"/>
            <a:ext cx="11955815" cy="25843120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7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9341" y="6336367"/>
            <a:ext cx="7036110" cy="20712346"/>
          </a:xfrm>
        </p:spPr>
        <p:txBody>
          <a:bodyPr/>
          <a:lstStyle>
            <a:lvl1pPr marL="0" indent="0">
              <a:buNone/>
              <a:defRPr sz="4500"/>
            </a:lvl1pPr>
            <a:lvl2pPr marL="1476162" indent="0">
              <a:buNone/>
              <a:defRPr sz="3900"/>
            </a:lvl2pPr>
            <a:lvl3pPr marL="2952323" indent="0">
              <a:buNone/>
              <a:defRPr sz="3200"/>
            </a:lvl3pPr>
            <a:lvl4pPr marL="4428485" indent="0">
              <a:buNone/>
              <a:defRPr sz="2900"/>
            </a:lvl4pPr>
            <a:lvl5pPr marL="5904647" indent="0">
              <a:buNone/>
              <a:defRPr sz="2900"/>
            </a:lvl5pPr>
            <a:lvl6pPr marL="7380808" indent="0">
              <a:buNone/>
              <a:defRPr sz="2900"/>
            </a:lvl6pPr>
            <a:lvl7pPr marL="8856970" indent="0">
              <a:buNone/>
              <a:defRPr sz="2900"/>
            </a:lvl7pPr>
            <a:lvl8pPr marL="10333131" indent="0">
              <a:buNone/>
              <a:defRPr sz="2900"/>
            </a:lvl8pPr>
            <a:lvl9pPr marL="11809293" indent="0">
              <a:buNone/>
              <a:defRPr sz="2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1328-3E56-490D-AFCD-A65CF15B1551}" type="datetimeFigureOut">
              <a:rPr lang="ko-KR" altLang="en-US" smtClean="0"/>
              <a:pPr/>
              <a:t>2025-08-02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909B1-6B13-4E55-8F46-232149CD11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684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962" y="21195982"/>
            <a:ext cx="12832080" cy="2502306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191962" y="2705572"/>
            <a:ext cx="12832080" cy="18167985"/>
          </a:xfrm>
        </p:spPr>
        <p:txBody>
          <a:bodyPr/>
          <a:lstStyle>
            <a:lvl1pPr marL="0" indent="0">
              <a:buNone/>
              <a:defRPr sz="10300"/>
            </a:lvl1pPr>
            <a:lvl2pPr marL="1476162" indent="0">
              <a:buNone/>
              <a:defRPr sz="9000"/>
            </a:lvl2pPr>
            <a:lvl3pPr marL="2952323" indent="0">
              <a:buNone/>
              <a:defRPr sz="7700"/>
            </a:lvl3pPr>
            <a:lvl4pPr marL="4428485" indent="0">
              <a:buNone/>
              <a:defRPr sz="6500"/>
            </a:lvl4pPr>
            <a:lvl5pPr marL="5904647" indent="0">
              <a:buNone/>
              <a:defRPr sz="6500"/>
            </a:lvl5pPr>
            <a:lvl6pPr marL="7380808" indent="0">
              <a:buNone/>
              <a:defRPr sz="6500"/>
            </a:lvl6pPr>
            <a:lvl7pPr marL="8856970" indent="0">
              <a:buNone/>
              <a:defRPr sz="6500"/>
            </a:lvl7pPr>
            <a:lvl8pPr marL="10333131" indent="0">
              <a:buNone/>
              <a:defRPr sz="6500"/>
            </a:lvl8pPr>
            <a:lvl9pPr marL="11809293" indent="0">
              <a:buNone/>
              <a:defRPr sz="6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191962" y="23698288"/>
            <a:ext cx="12832080" cy="3553689"/>
          </a:xfrm>
        </p:spPr>
        <p:txBody>
          <a:bodyPr/>
          <a:lstStyle>
            <a:lvl1pPr marL="0" indent="0">
              <a:buNone/>
              <a:defRPr sz="4500"/>
            </a:lvl1pPr>
            <a:lvl2pPr marL="1476162" indent="0">
              <a:buNone/>
              <a:defRPr sz="3900"/>
            </a:lvl2pPr>
            <a:lvl3pPr marL="2952323" indent="0">
              <a:buNone/>
              <a:defRPr sz="3200"/>
            </a:lvl3pPr>
            <a:lvl4pPr marL="4428485" indent="0">
              <a:buNone/>
              <a:defRPr sz="2900"/>
            </a:lvl4pPr>
            <a:lvl5pPr marL="5904647" indent="0">
              <a:buNone/>
              <a:defRPr sz="2900"/>
            </a:lvl5pPr>
            <a:lvl6pPr marL="7380808" indent="0">
              <a:buNone/>
              <a:defRPr sz="2900"/>
            </a:lvl6pPr>
            <a:lvl7pPr marL="8856970" indent="0">
              <a:buNone/>
              <a:defRPr sz="2900"/>
            </a:lvl7pPr>
            <a:lvl8pPr marL="10333131" indent="0">
              <a:buNone/>
              <a:defRPr sz="2900"/>
            </a:lvl8pPr>
            <a:lvl9pPr marL="11809293" indent="0">
              <a:buNone/>
              <a:defRPr sz="2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1328-3E56-490D-AFCD-A65CF15B1551}" type="datetimeFigureOut">
              <a:rPr lang="ko-KR" altLang="en-US" smtClean="0"/>
              <a:pPr/>
              <a:t>2025-08-02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909B1-6B13-4E55-8F46-232149CD11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166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9340" y="1212603"/>
            <a:ext cx="19248120" cy="5046663"/>
          </a:xfrm>
          <a:prstGeom prst="rect">
            <a:avLst/>
          </a:prstGeom>
        </p:spPr>
        <p:txBody>
          <a:bodyPr vert="horz" lIns="295232" tIns="147616" rIns="295232" bIns="147616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340" y="7065330"/>
            <a:ext cx="19248120" cy="19983384"/>
          </a:xfrm>
          <a:prstGeom prst="rect">
            <a:avLst/>
          </a:prstGeom>
        </p:spPr>
        <p:txBody>
          <a:bodyPr vert="horz" lIns="295232" tIns="147616" rIns="295232" bIns="14761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69340" y="28065053"/>
            <a:ext cx="4990253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71328-3E56-490D-AFCD-A65CF15B1551}" type="datetimeFigureOut">
              <a:rPr lang="ko-KR" altLang="en-US" smtClean="0"/>
              <a:pPr/>
              <a:t>2025-08-02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307157" y="28065053"/>
            <a:ext cx="6772487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327207" y="28065053"/>
            <a:ext cx="4990253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909B1-6B13-4E55-8F46-232149CD11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547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52323" rtl="0" eaLnBrk="1" latinLnBrk="1" hangingPunct="1">
        <a:spcBef>
          <a:spcPct val="0"/>
        </a:spcBef>
        <a:buNone/>
        <a:defRPr sz="1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7121" indent="-110712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398763" indent="-922601" algn="l" defTabSz="2952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90404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166566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642727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»"/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118889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95051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71212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7374" indent="-738081" algn="l" defTabSz="2952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6162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52323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28485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904647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80808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56970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33131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809293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잘린 사각형 3"/>
          <p:cNvSpPr/>
          <p:nvPr/>
        </p:nvSpPr>
        <p:spPr>
          <a:xfrm flipH="1">
            <a:off x="671025" y="23116194"/>
            <a:ext cx="9531596" cy="5716646"/>
          </a:xfrm>
          <a:prstGeom prst="snip1Rect">
            <a:avLst>
              <a:gd name="adj" fmla="val 17728"/>
            </a:avLst>
          </a:prstGeom>
          <a:ln w="571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US" altLang="ko-KR" sz="2800" dirty="0">
              <a:latin typeface="나눔명조" pitchFamily="18" charset="-127"/>
              <a:ea typeface="나눔명조" pitchFamily="18" charset="-127"/>
            </a:endParaRPr>
          </a:p>
          <a:p>
            <a:pPr algn="just"/>
            <a:endParaRPr lang="en-US" altLang="ko-KR" sz="2800" dirty="0">
              <a:latin typeface="나눔명조" pitchFamily="18" charset="-127"/>
              <a:ea typeface="나눔명조" pitchFamily="18" charset="-127"/>
            </a:endParaRPr>
          </a:p>
          <a:p>
            <a:pPr algn="just"/>
            <a:r>
              <a:rPr lang="en-US" altLang="ko-KR" sz="2800" dirty="0">
                <a:latin typeface="나눔명조" pitchFamily="18" charset="-127"/>
                <a:ea typeface="나눔명조" pitchFamily="18" charset="-127"/>
              </a:rPr>
              <a:t> </a:t>
            </a:r>
          </a:p>
          <a:p>
            <a:pPr algn="just"/>
            <a:endParaRPr lang="en-US" altLang="ko-KR" sz="2800" dirty="0">
              <a:latin typeface="나눔명조" pitchFamily="18" charset="-127"/>
              <a:ea typeface="나눔명조" pitchFamily="18" charset="-127"/>
            </a:endParaRPr>
          </a:p>
          <a:p>
            <a:pPr algn="just"/>
            <a:endParaRPr lang="en-US" altLang="ko-KR" sz="2800" dirty="0">
              <a:latin typeface="나눔명조" pitchFamily="18" charset="-127"/>
              <a:ea typeface="나눔명조" pitchFamily="18" charset="-127"/>
            </a:endParaRPr>
          </a:p>
          <a:p>
            <a:pPr algn="just"/>
            <a:endParaRPr lang="en-US" altLang="ko-KR" sz="2800" dirty="0">
              <a:latin typeface="나눔명조" pitchFamily="18" charset="-127"/>
              <a:ea typeface="나눔명조" pitchFamily="18" charset="-127"/>
            </a:endParaRPr>
          </a:p>
          <a:p>
            <a:pPr algn="just"/>
            <a:endParaRPr lang="en-US" altLang="ko-KR" sz="2800" dirty="0">
              <a:latin typeface="나눔명조" pitchFamily="18" charset="-127"/>
              <a:ea typeface="나눔명조" pitchFamily="18" charset="-127"/>
            </a:endParaRPr>
          </a:p>
          <a:p>
            <a:pPr algn="just"/>
            <a:endParaRPr lang="en-US" altLang="ko-KR" sz="28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1" name="한쪽 모서리가 잘린 사각형 40"/>
          <p:cNvSpPr/>
          <p:nvPr/>
        </p:nvSpPr>
        <p:spPr>
          <a:xfrm flipH="1">
            <a:off x="11184181" y="22592425"/>
            <a:ext cx="9577064" cy="3811713"/>
          </a:xfrm>
          <a:prstGeom prst="snip1Rect">
            <a:avLst>
              <a:gd name="adj" fmla="val 19907"/>
            </a:avLst>
          </a:prstGeom>
          <a:ln w="571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2400" kern="0" dirty="0">
                <a:solidFill>
                  <a:srgbClr val="000000"/>
                </a:solidFill>
                <a:latin typeface="한양신명조"/>
              </a:rPr>
              <a:t>본 연구에서는 </a:t>
            </a:r>
            <a:r>
              <a:rPr lang="en-US" altLang="ko-KR" sz="2400" kern="0" dirty="0">
                <a:solidFill>
                  <a:srgbClr val="000000"/>
                </a:solidFill>
                <a:latin typeface="한양신명조"/>
              </a:rPr>
              <a:t>2</a:t>
            </a:r>
            <a:r>
              <a:rPr lang="ko-KR" altLang="en-US" sz="2400" kern="0" dirty="0">
                <a:solidFill>
                  <a:srgbClr val="000000"/>
                </a:solidFill>
                <a:latin typeface="한양신명조"/>
              </a:rPr>
              <a:t>차 모드 탁월 진동수와 진폭 값에 기반하여 </a:t>
            </a:r>
            <a:r>
              <a:rPr lang="en-US" altLang="ko-KR" sz="2400" kern="0" dirty="0">
                <a:solidFill>
                  <a:srgbClr val="000000"/>
                </a:solidFill>
                <a:latin typeface="한양신명조"/>
              </a:rPr>
              <a:t>TMD </a:t>
            </a:r>
            <a:r>
              <a:rPr lang="ko-KR" altLang="en-US" sz="2400" kern="0" dirty="0">
                <a:solidFill>
                  <a:srgbClr val="000000"/>
                </a:solidFill>
                <a:latin typeface="한양신명조"/>
              </a:rPr>
              <a:t>최적 설치 위치를 실시간 제어하고</a:t>
            </a:r>
            <a:r>
              <a:rPr lang="en-US" altLang="ko-KR" sz="2400" kern="0" dirty="0">
                <a:solidFill>
                  <a:srgbClr val="000000"/>
                </a:solidFill>
                <a:latin typeface="한양신명조"/>
              </a:rPr>
              <a:t>, </a:t>
            </a:r>
            <a:r>
              <a:rPr lang="ko-KR" altLang="en-US" sz="2400" kern="0" dirty="0">
                <a:solidFill>
                  <a:srgbClr val="000000"/>
                </a:solidFill>
                <a:latin typeface="한양신명조"/>
              </a:rPr>
              <a:t>감쇠 효과를 이동형 </a:t>
            </a:r>
            <a:r>
              <a:rPr lang="en-US" altLang="ko-KR" sz="2400" kern="0" dirty="0">
                <a:solidFill>
                  <a:srgbClr val="000000"/>
                </a:solidFill>
                <a:latin typeface="한양신명조"/>
              </a:rPr>
              <a:t>TMD </a:t>
            </a:r>
            <a:r>
              <a:rPr lang="ko-KR" altLang="en-US" sz="2400" kern="0" dirty="0">
                <a:solidFill>
                  <a:srgbClr val="000000"/>
                </a:solidFill>
                <a:latin typeface="한양신명조"/>
              </a:rPr>
              <a:t>유무에 따른 주파수의 에너지와</a:t>
            </a:r>
            <a:r>
              <a:rPr lang="en-US" altLang="ko-KR" sz="2400" kern="0" dirty="0">
                <a:solidFill>
                  <a:srgbClr val="000000"/>
                </a:solidFill>
                <a:latin typeface="한양신명조"/>
              </a:rPr>
              <a:t>, </a:t>
            </a:r>
            <a:r>
              <a:rPr lang="ko-KR" altLang="en-US" sz="2400" kern="0" dirty="0">
                <a:solidFill>
                  <a:srgbClr val="000000"/>
                </a:solidFill>
                <a:latin typeface="한양신명조"/>
              </a:rPr>
              <a:t>시간에 따른 진폭 비교를 통해 검증하였다</a:t>
            </a:r>
            <a:r>
              <a:rPr lang="en-US" altLang="ko-KR" sz="2400" kern="0" dirty="0">
                <a:solidFill>
                  <a:srgbClr val="000000"/>
                </a:solidFill>
                <a:latin typeface="한양신명조"/>
              </a:rPr>
              <a:t>. TMD</a:t>
            </a:r>
            <a:r>
              <a:rPr lang="ko-KR" altLang="en-US" sz="2400" kern="0" dirty="0">
                <a:solidFill>
                  <a:srgbClr val="000000"/>
                </a:solidFill>
                <a:latin typeface="한양신명조"/>
              </a:rPr>
              <a:t>가 최대 진폭 지점에 설치될 경우 진동 에너지와 진폭이 유의미하게 감소하였다</a:t>
            </a:r>
            <a:r>
              <a:rPr lang="en-US" altLang="ko-KR" sz="2400" kern="0" dirty="0">
                <a:solidFill>
                  <a:srgbClr val="000000"/>
                </a:solidFill>
                <a:latin typeface="한양신명조"/>
              </a:rPr>
              <a:t>. </a:t>
            </a:r>
            <a:r>
              <a:rPr lang="ko-KR" altLang="en-US" sz="2400" kern="0" dirty="0">
                <a:solidFill>
                  <a:srgbClr val="000000"/>
                </a:solidFill>
                <a:latin typeface="한양신명조"/>
              </a:rPr>
              <a:t>고정형 </a:t>
            </a:r>
            <a:r>
              <a:rPr lang="en-US" altLang="ko-KR" sz="2400" kern="0" dirty="0">
                <a:solidFill>
                  <a:srgbClr val="000000"/>
                </a:solidFill>
                <a:latin typeface="한양신명조"/>
              </a:rPr>
              <a:t>TMD</a:t>
            </a:r>
            <a:r>
              <a:rPr lang="ko-KR" altLang="en-US" sz="2400" kern="0" dirty="0">
                <a:solidFill>
                  <a:srgbClr val="000000"/>
                </a:solidFill>
                <a:latin typeface="한양신명조"/>
              </a:rPr>
              <a:t>보다 동적 제어 방식이 진동 억제 성능을 향상시킬 수 있음을 시사한다</a:t>
            </a:r>
            <a:r>
              <a:rPr lang="en-US" altLang="ko-KR" sz="2400" kern="0" dirty="0">
                <a:solidFill>
                  <a:srgbClr val="000000"/>
                </a:solidFill>
                <a:latin typeface="한양신명조"/>
              </a:rPr>
              <a:t>. </a:t>
            </a:r>
            <a:r>
              <a:rPr lang="ko-KR" altLang="en-US" sz="2400" kern="0" dirty="0">
                <a:solidFill>
                  <a:srgbClr val="000000"/>
                </a:solidFill>
                <a:latin typeface="한양신명조"/>
              </a:rPr>
              <a:t>향후 다양한 구조물 유형과 고차 모드에 대한 적용 확대가 기대된다</a:t>
            </a:r>
            <a:r>
              <a:rPr lang="en-US" altLang="ko-KR" sz="2400" kern="0" dirty="0">
                <a:solidFill>
                  <a:srgbClr val="000000"/>
                </a:solidFill>
                <a:latin typeface="한양신명조"/>
              </a:rPr>
              <a:t>.</a:t>
            </a:r>
          </a:p>
        </p:txBody>
      </p:sp>
      <p:sp>
        <p:nvSpPr>
          <p:cNvPr id="40" name="한쪽 모서리가 잘린 사각형 39"/>
          <p:cNvSpPr/>
          <p:nvPr/>
        </p:nvSpPr>
        <p:spPr>
          <a:xfrm flipH="1">
            <a:off x="11209293" y="6288949"/>
            <a:ext cx="9531596" cy="15699113"/>
          </a:xfrm>
          <a:prstGeom prst="snip1Rect">
            <a:avLst>
              <a:gd name="adj" fmla="val 11857"/>
            </a:avLst>
          </a:prstGeom>
          <a:ln w="571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US" altLang="ko-KR" sz="3800" dirty="0">
              <a:latin typeface="나눔명조" pitchFamily="18" charset="-127"/>
              <a:ea typeface="나눔명조" pitchFamily="18" charset="-127"/>
            </a:endParaRPr>
          </a:p>
          <a:p>
            <a:pPr algn="just"/>
            <a:endParaRPr lang="ko-KR" altLang="en-US" sz="38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84352" y="2068905"/>
            <a:ext cx="19658184" cy="2845946"/>
          </a:xfrm>
          <a:prstGeom prst="roundRect">
            <a:avLst/>
          </a:prstGeom>
          <a:solidFill>
            <a:schemeClr val="bg1"/>
          </a:solidFill>
          <a:ln w="984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694" tIns="32347" rIns="64694" bIns="32347" rtlCol="0" anchor="ctr"/>
          <a:lstStyle/>
          <a:p>
            <a:pPr algn="ctr"/>
            <a:r>
              <a:rPr lang="en-US" altLang="ko-KR" sz="5400" dirty="0">
                <a:latin typeface="Adobe 고딕 Std B" pitchFamily="34" charset="-127"/>
                <a:ea typeface="Adobe 고딕 Std B" pitchFamily="34" charset="-127"/>
              </a:rPr>
              <a:t>2</a:t>
            </a:r>
            <a:r>
              <a:rPr lang="ko-KR" altLang="en-US" sz="5400" dirty="0">
                <a:latin typeface="Adobe 고딕 Std B" pitchFamily="34" charset="-127"/>
                <a:ea typeface="Adobe 고딕 Std B" pitchFamily="34" charset="-127"/>
              </a:rPr>
              <a:t>차 모드 형상 기반 실시간 </a:t>
            </a:r>
            <a:r>
              <a:rPr lang="en-US" altLang="ko-KR" sz="5400" dirty="0">
                <a:latin typeface="Adobe 고딕 Std B" pitchFamily="34" charset="-127"/>
                <a:ea typeface="Adobe 고딕 Std B" pitchFamily="34" charset="-127"/>
              </a:rPr>
              <a:t>TMD </a:t>
            </a:r>
            <a:r>
              <a:rPr lang="ko-KR" altLang="en-US" sz="5400" dirty="0">
                <a:latin typeface="Adobe 고딕 Std B" pitchFamily="34" charset="-127"/>
                <a:ea typeface="Adobe 고딕 Std B" pitchFamily="34" charset="-127"/>
              </a:rPr>
              <a:t>위치 제어 시스템 </a:t>
            </a:r>
            <a:endParaRPr lang="en-US" altLang="ko-KR" sz="5400" dirty="0">
              <a:latin typeface="Adobe 고딕 Std B" pitchFamily="34" charset="-127"/>
              <a:ea typeface="Adobe 고딕 Std B" pitchFamily="34" charset="-127"/>
            </a:endParaRPr>
          </a:p>
          <a:p>
            <a:pPr algn="ctr"/>
            <a:r>
              <a:rPr lang="ko-KR" altLang="en-US" sz="5400" dirty="0">
                <a:latin typeface="Adobe 고딕 Std B" pitchFamily="34" charset="-127"/>
                <a:ea typeface="Adobe 고딕 Std B" pitchFamily="34" charset="-127"/>
              </a:rPr>
              <a:t>개발 및 진동 억제 효과 분석</a:t>
            </a:r>
          </a:p>
          <a:p>
            <a:pPr algn="ctr"/>
            <a:r>
              <a:rPr lang="en-US" altLang="ko-KR" sz="3500">
                <a:latin typeface="나눔고딕" panose="020D0604000000000000" pitchFamily="50" charset="-127"/>
                <a:ea typeface="나눔고딕" panose="020D0604000000000000" pitchFamily="50" charset="-127"/>
              </a:rPr>
              <a:t>20402 </a:t>
            </a:r>
            <a:r>
              <a:rPr lang="ko-KR" altLang="en-US" sz="3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권율</a:t>
            </a:r>
            <a:r>
              <a:rPr lang="en-US" altLang="ko-KR" sz="3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20323 </a:t>
            </a:r>
            <a:r>
              <a:rPr lang="ko-KR" altLang="en-US" sz="3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이래원</a:t>
            </a:r>
            <a:r>
              <a:rPr lang="en-US" altLang="ko-KR" sz="3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20824 </a:t>
            </a:r>
            <a:r>
              <a:rPr lang="ko-KR" altLang="en-US" sz="3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임우태</a:t>
            </a:r>
            <a:endParaRPr lang="ko-KR" altLang="en-US" sz="3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한쪽 모서리가 잘린 사각형 5"/>
          <p:cNvSpPr/>
          <p:nvPr/>
        </p:nvSpPr>
        <p:spPr>
          <a:xfrm flipH="1">
            <a:off x="690655" y="6294208"/>
            <a:ext cx="9486854" cy="2509076"/>
          </a:xfrm>
          <a:prstGeom prst="snip1Rect">
            <a:avLst>
              <a:gd name="adj" fmla="val 38043"/>
            </a:avLst>
          </a:prstGeom>
          <a:ln w="571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ko-KR" altLang="en-US" sz="24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3150" y="5826156"/>
            <a:ext cx="6821574" cy="936104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4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연구동기 및 연구목적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89629" y="22633636"/>
            <a:ext cx="6821574" cy="936104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4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연구과정 및 내용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1232047" y="5802650"/>
            <a:ext cx="6821574" cy="936104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4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연구과정 및 내용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1162056" y="22175343"/>
            <a:ext cx="6821574" cy="936104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 및 제언</a:t>
            </a:r>
          </a:p>
        </p:txBody>
      </p:sp>
      <p:sp>
        <p:nvSpPr>
          <p:cNvPr id="42" name="한쪽 모서리가 잘린 사각형 41"/>
          <p:cNvSpPr/>
          <p:nvPr/>
        </p:nvSpPr>
        <p:spPr>
          <a:xfrm flipH="1">
            <a:off x="11203718" y="27093315"/>
            <a:ext cx="9438818" cy="1621047"/>
          </a:xfrm>
          <a:prstGeom prst="snip1Rect">
            <a:avLst>
              <a:gd name="adj" fmla="val 50000"/>
            </a:avLst>
          </a:prstGeom>
          <a:ln w="571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r>
              <a:rPr lang="ko-KR" altLang="en-US" sz="1200" dirty="0"/>
              <a:t>최정희</a:t>
            </a:r>
            <a:r>
              <a:rPr lang="en-US" altLang="ko-KR" sz="1200" dirty="0"/>
              <a:t>. (2020). 2</a:t>
            </a:r>
            <a:r>
              <a:rPr lang="ko-KR" altLang="en-US" sz="1200" dirty="0"/>
              <a:t>자유도 구조물의 진동 제어를 위한 능동형 </a:t>
            </a:r>
            <a:r>
              <a:rPr lang="ko-KR" altLang="en-US" sz="1200" dirty="0" err="1"/>
              <a:t>동조질량감쇠기</a:t>
            </a:r>
            <a:r>
              <a:rPr lang="ko-KR" altLang="en-US" sz="1200" dirty="0"/>
              <a:t> 개발 </a:t>
            </a:r>
            <a:r>
              <a:rPr lang="en-US" altLang="ko-KR" sz="1200" dirty="0"/>
              <a:t>[</a:t>
            </a:r>
            <a:r>
              <a:rPr lang="ko-KR" altLang="en-US" sz="1200" dirty="0"/>
              <a:t>석사학위논문</a:t>
            </a:r>
            <a:r>
              <a:rPr lang="en-US" altLang="ko-KR" sz="1200" dirty="0"/>
              <a:t>, </a:t>
            </a:r>
            <a:r>
              <a:rPr lang="ko-KR" altLang="en-US" sz="1200" dirty="0"/>
              <a:t>한국기술교육대학교</a:t>
            </a:r>
            <a:r>
              <a:rPr lang="en-US" altLang="ko-KR" sz="1200" dirty="0"/>
              <a:t>].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Cristal instruments, Basics of </a:t>
            </a:r>
            <a:r>
              <a:rPr lang="en-US" altLang="ko-KR" sz="1200" dirty="0" err="1"/>
              <a:t>ModalTesting</a:t>
            </a:r>
            <a:r>
              <a:rPr lang="en-US" altLang="ko-KR" sz="1200" dirty="0"/>
              <a:t> and Analysis, 2023 </a:t>
            </a:r>
            <a:endParaRPr lang="ko-KR" altLang="en-US" sz="1200" dirty="0"/>
          </a:p>
          <a:p>
            <a:pPr fontAlgn="base"/>
            <a:r>
              <a:rPr lang="ko-KR" altLang="en-US" sz="1200" dirty="0" err="1"/>
              <a:t>김경종</a:t>
            </a:r>
            <a:r>
              <a:rPr lang="en-US" altLang="ko-KR" sz="1200" dirty="0"/>
              <a:t>, </a:t>
            </a:r>
            <a:r>
              <a:rPr lang="ko-KR" altLang="en-US" sz="1200" dirty="0"/>
              <a:t>이용환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이규범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이철순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조진연</a:t>
            </a:r>
            <a:r>
              <a:rPr lang="en-US" altLang="ko-KR" sz="1200" dirty="0"/>
              <a:t>, </a:t>
            </a:r>
            <a:r>
              <a:rPr lang="ko-KR" altLang="en-US" sz="1200" dirty="0"/>
              <a:t>김정호</a:t>
            </a:r>
            <a:r>
              <a:rPr lang="en-US" altLang="ko-KR" sz="1200" dirty="0"/>
              <a:t>. (2017). </a:t>
            </a:r>
            <a:r>
              <a:rPr lang="ko-KR" altLang="en-US" sz="1200" dirty="0"/>
              <a:t>모드 형상과 가속도계를 이용한 자유 진동하는 외팔보의 변위 추정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한국항공우주학회지</a:t>
            </a:r>
            <a:r>
              <a:rPr lang="en-US" altLang="ko-KR" sz="1200" dirty="0"/>
              <a:t>, 45(5), 376-385. 10.5139/JKSAS.2017.45.5.376</a:t>
            </a:r>
            <a:endParaRPr lang="ko-KR" altLang="en-US" sz="1200" dirty="0"/>
          </a:p>
          <a:p>
            <a:pPr fontAlgn="base"/>
            <a:r>
              <a:rPr lang="ko-KR" altLang="en-US" sz="1200" dirty="0" err="1"/>
              <a:t>박창윤</a:t>
            </a:r>
            <a:r>
              <a:rPr lang="en-US" altLang="ko-KR" sz="1200" dirty="0"/>
              <a:t>. (2018). </a:t>
            </a:r>
            <a:r>
              <a:rPr lang="ko-KR" altLang="en-US" sz="1200" dirty="0" err="1"/>
              <a:t>와전류</a:t>
            </a:r>
            <a:r>
              <a:rPr lang="ko-KR" altLang="en-US" sz="1200" dirty="0"/>
              <a:t> 현상을 이용한 </a:t>
            </a:r>
            <a:r>
              <a:rPr lang="ko-KR" altLang="en-US" sz="1200" dirty="0" err="1"/>
              <a:t>동조질량감쇠기의</a:t>
            </a:r>
            <a:r>
              <a:rPr lang="ko-KR" altLang="en-US" sz="1200" dirty="0"/>
              <a:t> 최적설계 및 실험 </a:t>
            </a:r>
            <a:r>
              <a:rPr lang="en-US" altLang="ko-KR" sz="1200" dirty="0"/>
              <a:t>[</a:t>
            </a:r>
            <a:r>
              <a:rPr lang="ko-KR" altLang="en-US" sz="1200" dirty="0"/>
              <a:t>석사학위논문</a:t>
            </a:r>
            <a:r>
              <a:rPr lang="en-US" altLang="ko-KR" sz="1200" dirty="0"/>
              <a:t>, </a:t>
            </a:r>
            <a:r>
              <a:rPr lang="ko-KR" altLang="en-US" sz="1200" dirty="0"/>
              <a:t>단국대학교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30" name="직사각형 29"/>
          <p:cNvSpPr/>
          <p:nvPr/>
        </p:nvSpPr>
        <p:spPr>
          <a:xfrm>
            <a:off x="11150847" y="26591419"/>
            <a:ext cx="6821574" cy="936104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참고문헌</a:t>
            </a:r>
          </a:p>
        </p:txBody>
      </p:sp>
      <p:pic>
        <p:nvPicPr>
          <p:cNvPr id="34" name="_x187022664" descr="EMB000011f804e0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9D8"/>
              </a:clrFrom>
              <a:clrTo>
                <a:srgbClr val="ECE9D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0" t="15273" r="30362" b="35019"/>
          <a:stretch/>
        </p:blipFill>
        <p:spPr bwMode="auto">
          <a:xfrm>
            <a:off x="15733960" y="28835775"/>
            <a:ext cx="1080120" cy="105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그림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3242" y="28796146"/>
            <a:ext cx="4464231" cy="140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63584" y="423759"/>
            <a:ext cx="19288260" cy="1440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500" b="1" dirty="0">
                <a:solidFill>
                  <a:schemeClr val="tx2">
                    <a:lumMod val="75000"/>
                  </a:schemeClr>
                </a:solidFill>
              </a:rPr>
              <a:t>2025</a:t>
            </a:r>
            <a:r>
              <a:rPr lang="ko-KR" altLang="en-US" sz="8500" b="1" dirty="0">
                <a:solidFill>
                  <a:schemeClr val="tx2">
                    <a:lumMod val="75000"/>
                  </a:schemeClr>
                </a:solidFill>
              </a:rPr>
              <a:t>학년도 이공계</a:t>
            </a:r>
            <a:r>
              <a:rPr lang="en-US" altLang="ko-KR" sz="85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8500" b="1" dirty="0">
                <a:solidFill>
                  <a:schemeClr val="tx2">
                    <a:lumMod val="75000"/>
                  </a:schemeClr>
                </a:solidFill>
              </a:rPr>
              <a:t>탐구학술제</a:t>
            </a:r>
          </a:p>
        </p:txBody>
      </p:sp>
      <p:sp>
        <p:nvSpPr>
          <p:cNvPr id="9" name="한쪽 모서리가 잘린 사각형 3">
            <a:extLst>
              <a:ext uri="{FF2B5EF4-FFF2-40B4-BE49-F238E27FC236}">
                <a16:creationId xmlns:a16="http://schemas.microsoft.com/office/drawing/2014/main" id="{B87DB92F-1F86-C362-DFE8-FBEC72C00761}"/>
              </a:ext>
            </a:extLst>
          </p:cNvPr>
          <p:cNvSpPr/>
          <p:nvPr/>
        </p:nvSpPr>
        <p:spPr>
          <a:xfrm flipH="1">
            <a:off x="693150" y="9520444"/>
            <a:ext cx="9531596" cy="12854673"/>
          </a:xfrm>
          <a:prstGeom prst="snip1Rect">
            <a:avLst>
              <a:gd name="adj" fmla="val 12364"/>
            </a:avLst>
          </a:prstGeom>
          <a:ln w="571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US" altLang="ko-KR" sz="2800" dirty="0">
              <a:latin typeface="나눔명조" pitchFamily="18" charset="-127"/>
              <a:ea typeface="나눔명조" pitchFamily="18" charset="-127"/>
            </a:endParaRPr>
          </a:p>
          <a:p>
            <a:pPr algn="just"/>
            <a:endParaRPr lang="en-US" altLang="ko-KR" sz="2800" dirty="0">
              <a:latin typeface="나눔명조" pitchFamily="18" charset="-127"/>
              <a:ea typeface="나눔명조" pitchFamily="18" charset="-127"/>
            </a:endParaRPr>
          </a:p>
          <a:p>
            <a:pPr algn="just"/>
            <a:r>
              <a:rPr lang="en-US" altLang="ko-KR" sz="2800" dirty="0">
                <a:latin typeface="나눔명조" pitchFamily="18" charset="-127"/>
                <a:ea typeface="나눔명조" pitchFamily="18" charset="-127"/>
              </a:rPr>
              <a:t> </a:t>
            </a:r>
          </a:p>
          <a:p>
            <a:pPr algn="just"/>
            <a:endParaRPr lang="en-US" altLang="ko-KR" sz="2800" dirty="0">
              <a:latin typeface="나눔명조" pitchFamily="18" charset="-127"/>
              <a:ea typeface="나눔명조" pitchFamily="18" charset="-127"/>
            </a:endParaRPr>
          </a:p>
          <a:p>
            <a:pPr algn="just"/>
            <a:endParaRPr lang="en-US" altLang="ko-KR" sz="2800" dirty="0">
              <a:latin typeface="나눔명조" pitchFamily="18" charset="-127"/>
              <a:ea typeface="나눔명조" pitchFamily="18" charset="-127"/>
            </a:endParaRPr>
          </a:p>
          <a:p>
            <a:pPr algn="just"/>
            <a:endParaRPr lang="en-US" altLang="ko-KR" sz="2800" dirty="0">
              <a:latin typeface="나눔명조" pitchFamily="18" charset="-127"/>
              <a:ea typeface="나눔명조" pitchFamily="18" charset="-127"/>
            </a:endParaRPr>
          </a:p>
          <a:p>
            <a:pPr algn="just"/>
            <a:endParaRPr lang="en-US" altLang="ko-KR" sz="2800" dirty="0">
              <a:latin typeface="나눔명조" pitchFamily="18" charset="-127"/>
              <a:ea typeface="나눔명조" pitchFamily="18" charset="-127"/>
            </a:endParaRPr>
          </a:p>
          <a:p>
            <a:pPr algn="just"/>
            <a:endParaRPr lang="en-US" altLang="ko-KR" sz="28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9629" y="9047712"/>
            <a:ext cx="6821574" cy="945465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4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이론적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6D254-4929-D605-41CC-8A57595167BC}"/>
              </a:ext>
            </a:extLst>
          </p:cNvPr>
          <p:cNvSpPr txBox="1"/>
          <p:nvPr/>
        </p:nvSpPr>
        <p:spPr>
          <a:xfrm>
            <a:off x="1133442" y="6829779"/>
            <a:ext cx="86736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최근에 구조물 진동과 지진 위험이 증가함에 따라</a:t>
            </a:r>
            <a:r>
              <a:rPr lang="en-US" altLang="ko-KR" sz="2400" dirty="0"/>
              <a:t>, </a:t>
            </a:r>
            <a:r>
              <a:rPr lang="ko-KR" altLang="en-US" sz="2400" dirty="0"/>
              <a:t>진동 모드에 따라 위치를 조절할 수 있는 </a:t>
            </a:r>
            <a:r>
              <a:rPr lang="en-US" altLang="ko-KR" sz="2400" dirty="0"/>
              <a:t>TMD </a:t>
            </a:r>
            <a:r>
              <a:rPr lang="ko-KR" altLang="en-US" sz="2400" dirty="0"/>
              <a:t>시스템의 필요성이 대두되고 있다</a:t>
            </a:r>
            <a:r>
              <a:rPr lang="en-US" altLang="ko-KR" sz="2400" dirty="0"/>
              <a:t>. </a:t>
            </a:r>
            <a:r>
              <a:rPr lang="ko-KR" altLang="en-US" sz="2400" dirty="0"/>
              <a:t>본 연구는 구조물에 있는 </a:t>
            </a:r>
            <a:r>
              <a:rPr lang="en-US" altLang="ko-KR" sz="2400" dirty="0"/>
              <a:t>TMD </a:t>
            </a:r>
            <a:r>
              <a:rPr lang="ko-KR" altLang="en-US" sz="2400" dirty="0"/>
              <a:t>모형의 수직 방향 위치를 실시간으로 제어해 </a:t>
            </a:r>
            <a:r>
              <a:rPr lang="en-US" altLang="ko-KR" sz="2400" dirty="0"/>
              <a:t>2</a:t>
            </a:r>
            <a:r>
              <a:rPr lang="ko-KR" altLang="en-US" sz="2400" dirty="0"/>
              <a:t>차 모드 진동을 </a:t>
            </a:r>
            <a:r>
              <a:rPr lang="ko-KR" altLang="en-US" sz="2400" dirty="0" err="1"/>
              <a:t>감쇠기키고</a:t>
            </a:r>
            <a:r>
              <a:rPr lang="en-US" altLang="ko-KR" sz="2400" dirty="0"/>
              <a:t>, </a:t>
            </a:r>
            <a:r>
              <a:rPr lang="ko-KR" altLang="en-US" sz="2400" dirty="0"/>
              <a:t>이를 위한 자동화 시스템의 구현과 적용 가능성을 검토하였다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6DB743-78C3-FE27-FB4E-9F61835EC252}"/>
              </a:ext>
            </a:extLst>
          </p:cNvPr>
          <p:cNvSpPr txBox="1"/>
          <p:nvPr/>
        </p:nvSpPr>
        <p:spPr>
          <a:xfrm>
            <a:off x="1000278" y="10419599"/>
            <a:ext cx="10801200" cy="1160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000" b="1" dirty="0"/>
              <a:t>TMD</a:t>
            </a:r>
          </a:p>
          <a:p>
            <a:r>
              <a:rPr lang="en-US" altLang="ko-KR" sz="2400" dirty="0"/>
              <a:t> TMD</a:t>
            </a:r>
            <a:r>
              <a:rPr lang="ko-KR" altLang="en-US" sz="2400" dirty="0"/>
              <a:t>는 건물의 고유진동수에 동조되도록 설계된 보조질량체로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구조물과 반대위상으로 진동하여 진폭을 줄이고</a:t>
            </a:r>
            <a:r>
              <a:rPr lang="en-US" altLang="ko-KR" sz="2400" dirty="0"/>
              <a:t> </a:t>
            </a:r>
            <a:r>
              <a:rPr lang="ko-KR" altLang="en-US" sz="2400" dirty="0"/>
              <a:t>건물에 설치된</a:t>
            </a:r>
            <a:endParaRPr lang="en-US" altLang="ko-KR" sz="2400" dirty="0"/>
          </a:p>
          <a:p>
            <a:r>
              <a:rPr lang="ko-KR" altLang="en-US" sz="2400" dirty="0"/>
              <a:t> 감쇠기를 통해 상대운동에 의한 </a:t>
            </a:r>
            <a:endParaRPr lang="en-US" altLang="ko-KR" sz="2400" dirty="0"/>
          </a:p>
          <a:p>
            <a:r>
              <a:rPr lang="ko-KR" altLang="en-US" sz="2400" dirty="0"/>
              <a:t> 에너지를 흡수해 분산시키며</a:t>
            </a:r>
            <a:r>
              <a:rPr lang="en-US" altLang="ko-KR" sz="2400" dirty="0"/>
              <a:t> </a:t>
            </a:r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주로 지진이나 풍하중에 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대응하여 진동을 제어한다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3000" b="1" dirty="0"/>
              <a:t>2. </a:t>
            </a:r>
            <a:r>
              <a:rPr lang="ko-KR" altLang="en-US" sz="3000" b="1" dirty="0"/>
              <a:t>모드 형상</a:t>
            </a:r>
            <a:endParaRPr lang="en-US" altLang="ko-KR" sz="3000" b="1" dirty="0"/>
          </a:p>
          <a:p>
            <a:r>
              <a:rPr lang="ko-KR" altLang="en-US" sz="2400" dirty="0"/>
              <a:t> 모드 형상은 구조물의 고유진동수에 따른 상대 진폭 분포이며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이로써 에너지가 집중되는 위치를 파악할 수 있다</a:t>
            </a:r>
            <a:r>
              <a:rPr lang="en-US" altLang="ko-KR" sz="2400" dirty="0"/>
              <a:t>. 1</a:t>
            </a:r>
            <a:r>
              <a:rPr lang="ko-KR" altLang="en-US" sz="2400" dirty="0"/>
              <a:t>차 모드는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진폭 최대 지점이 구조물 끝에 고정되어 있어 실험에서는</a:t>
            </a:r>
            <a:endParaRPr lang="en-US" altLang="ko-KR" sz="2400" dirty="0"/>
          </a:p>
          <a:p>
            <a:r>
              <a:rPr lang="en-US" altLang="ko-KR" sz="2400" dirty="0"/>
              <a:t> 2</a:t>
            </a:r>
            <a:r>
              <a:rPr lang="ko-KR" altLang="en-US" sz="2400" dirty="0"/>
              <a:t>차모드가 더 유의미하다</a:t>
            </a:r>
            <a:r>
              <a:rPr lang="en-US" altLang="ko-KR" sz="2400" dirty="0"/>
              <a:t>. 2</a:t>
            </a:r>
            <a:r>
              <a:rPr lang="ko-KR" altLang="en-US" sz="2400" dirty="0"/>
              <a:t>차 모드</a:t>
            </a:r>
            <a:endParaRPr lang="en-US" altLang="ko-KR" sz="2400" dirty="0"/>
          </a:p>
          <a:p>
            <a:r>
              <a:rPr lang="ko-KR" altLang="en-US" sz="2400" dirty="0"/>
              <a:t> 에서는 절점을 기준으로 반대 방향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으로 진폭이 증가하며 최대 진폭 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지점에 </a:t>
            </a:r>
            <a:r>
              <a:rPr lang="en-US" altLang="ko-KR" sz="2400" dirty="0"/>
              <a:t>TMD</a:t>
            </a:r>
            <a:r>
              <a:rPr lang="ko-KR" altLang="en-US" sz="2400" dirty="0"/>
              <a:t>를 배치하면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감쇠 효과가 극대화된다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3000" b="1" dirty="0"/>
              <a:t>3. MPU6050</a:t>
            </a:r>
          </a:p>
          <a:p>
            <a:r>
              <a:rPr lang="ko-KR" altLang="en-US" sz="2400" b="1" dirty="0"/>
              <a:t> </a:t>
            </a:r>
            <a:r>
              <a:rPr lang="en-US" altLang="ko-KR" sz="2400" dirty="0"/>
              <a:t>MPU6050</a:t>
            </a:r>
            <a:r>
              <a:rPr lang="ko-KR" altLang="en-US" sz="2400" dirty="0"/>
              <a:t>의 가속도 값은 </a:t>
            </a:r>
            <a:r>
              <a:rPr lang="en-US" altLang="ko-KR" sz="2400" dirty="0"/>
              <a:t>16</a:t>
            </a:r>
            <a:r>
              <a:rPr lang="ko-KR" altLang="en-US" sz="2400" dirty="0"/>
              <a:t>비트 정수</a:t>
            </a:r>
            <a:r>
              <a:rPr lang="en-US" altLang="ko-KR" sz="2400" dirty="0"/>
              <a:t>(int16_t)</a:t>
            </a:r>
            <a:r>
              <a:rPr lang="ko-KR" altLang="en-US" sz="2400" dirty="0"/>
              <a:t>로 구성되어 있어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en-US" altLang="ko-KR" sz="2400" dirty="0" err="1"/>
              <a:t>Serial.write</a:t>
            </a:r>
            <a:r>
              <a:rPr lang="en-US" altLang="ko-KR" sz="2400" dirty="0"/>
              <a:t>()</a:t>
            </a:r>
            <a:r>
              <a:rPr lang="ko-KR" altLang="en-US" sz="2400" dirty="0"/>
              <a:t>를 사용할 때 </a:t>
            </a:r>
            <a:r>
              <a:rPr lang="en-US" altLang="ko-KR" sz="2400" dirty="0"/>
              <a:t>2</a:t>
            </a:r>
            <a:r>
              <a:rPr lang="ko-KR" altLang="en-US" sz="2400" dirty="0"/>
              <a:t>바이트를 정확히 전송해야 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따라서 정확한 값을 얻기 위해 </a:t>
            </a:r>
            <a:r>
              <a:rPr lang="en-US" altLang="ko-KR" sz="2400" dirty="0"/>
              <a:t>((uint8_t*)&amp;</a:t>
            </a:r>
            <a:r>
              <a:rPr lang="ko-KR" altLang="en-US" sz="2400" dirty="0"/>
              <a:t>변수</a:t>
            </a:r>
            <a:r>
              <a:rPr lang="en-US" altLang="ko-KR" sz="2400" dirty="0"/>
              <a:t>, 2) </a:t>
            </a:r>
            <a:r>
              <a:rPr lang="ko-KR" altLang="en-US" sz="2400" dirty="0"/>
              <a:t>형식으로</a:t>
            </a:r>
            <a:r>
              <a:rPr lang="en-US" altLang="ko-KR" sz="2400" dirty="0"/>
              <a:t> </a:t>
            </a:r>
          </a:p>
          <a:p>
            <a:r>
              <a:rPr lang="ko-KR" altLang="en-US" sz="2400" dirty="0"/>
              <a:t> 포인터를 이용해 </a:t>
            </a:r>
            <a:r>
              <a:rPr lang="en-US" altLang="ko-KR" sz="2400" dirty="0"/>
              <a:t>2</a:t>
            </a:r>
            <a:r>
              <a:rPr lang="ko-KR" altLang="en-US" sz="2400" dirty="0"/>
              <a:t>바이트를 그대로 전송하여 데이터 손실</a:t>
            </a:r>
            <a:r>
              <a:rPr lang="en-US" altLang="ko-KR" sz="2400" dirty="0"/>
              <a:t> </a:t>
            </a:r>
            <a:r>
              <a:rPr lang="ko-KR" altLang="en-US" sz="2400" dirty="0"/>
              <a:t>없이</a:t>
            </a:r>
            <a:r>
              <a:rPr lang="en-US" altLang="ko-KR" sz="2400" dirty="0"/>
              <a:t> </a:t>
            </a:r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정밀한 통신을 가능하게 했다</a:t>
            </a:r>
            <a:r>
              <a:rPr lang="en-US" altLang="ko-KR" sz="2400" dirty="0"/>
              <a:t>.          </a:t>
            </a:r>
          </a:p>
          <a:p>
            <a:r>
              <a:rPr lang="en-US" altLang="ko-KR" sz="2400" dirty="0"/>
              <a:t>            </a:t>
            </a:r>
            <a:br>
              <a:rPr lang="en-US" altLang="ko-KR" sz="3000" b="1" dirty="0"/>
            </a:br>
            <a:r>
              <a:rPr lang="en-US" altLang="ko-KR" sz="3000" b="1" dirty="0"/>
              <a:t>4. </a:t>
            </a:r>
            <a:r>
              <a:rPr lang="en-US" altLang="ko-KR" sz="2800" b="1" dirty="0"/>
              <a:t>MG996R</a:t>
            </a:r>
          </a:p>
          <a:p>
            <a:r>
              <a:rPr lang="en-US" altLang="ko-KR" sz="2800" b="1" dirty="0"/>
              <a:t> </a:t>
            </a:r>
            <a:r>
              <a:rPr lang="en-US" altLang="ko-KR" sz="2400" dirty="0"/>
              <a:t>MG996R</a:t>
            </a:r>
            <a:r>
              <a:rPr lang="ko-KR" altLang="en-US" sz="2400" dirty="0"/>
              <a:t>은 최대 </a:t>
            </a:r>
            <a:r>
              <a:rPr lang="en-US" altLang="ko-KR" sz="2400" dirty="0"/>
              <a:t>9.4kg·cm</a:t>
            </a:r>
            <a:r>
              <a:rPr lang="ko-KR" altLang="en-US" sz="2400" dirty="0"/>
              <a:t>의 토크를 갖는 메탈 기어 </a:t>
            </a:r>
            <a:r>
              <a:rPr lang="ko-KR" altLang="en-US" sz="2400" dirty="0" err="1"/>
              <a:t>서보모터로</a:t>
            </a:r>
            <a:endParaRPr lang="en-US" altLang="ko-KR" sz="2400" dirty="0"/>
          </a:p>
          <a:p>
            <a:r>
              <a:rPr lang="en-US" altLang="ko-KR" sz="2400" dirty="0"/>
              <a:t> PWM </a:t>
            </a:r>
            <a:r>
              <a:rPr lang="ko-KR" altLang="en-US" sz="2400" dirty="0"/>
              <a:t>신호로 정밀한 위치 제어가 가능하다</a:t>
            </a:r>
            <a:r>
              <a:rPr lang="en-US" altLang="ko-KR" sz="2400" dirty="0"/>
              <a:t>. </a:t>
            </a:r>
            <a:r>
              <a:rPr lang="ko-KR" altLang="en-US" sz="2400" dirty="0"/>
              <a:t>초기에는</a:t>
            </a:r>
            <a:r>
              <a:rPr lang="en-US" altLang="ko-KR" sz="2400" dirty="0"/>
              <a:t>28BYJ-48</a:t>
            </a:r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스텝모터를 사용했으나 출력 부족으로 </a:t>
            </a:r>
            <a:r>
              <a:rPr lang="en-US" altLang="ko-KR" sz="2400" dirty="0"/>
              <a:t>TMD</a:t>
            </a:r>
            <a:r>
              <a:rPr lang="ko-KR" altLang="en-US" sz="2400" dirty="0"/>
              <a:t>를</a:t>
            </a:r>
            <a:r>
              <a:rPr lang="en-US" altLang="ko-KR" sz="2400" dirty="0"/>
              <a:t> </a:t>
            </a:r>
            <a:r>
              <a:rPr lang="ko-KR" altLang="en-US" sz="2400" dirty="0"/>
              <a:t>원활하게 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이동시키지 못해서 고하중을 견디는 </a:t>
            </a:r>
            <a:r>
              <a:rPr lang="en-US" altLang="ko-KR" sz="2400" dirty="0"/>
              <a:t>MG996R</a:t>
            </a:r>
            <a:r>
              <a:rPr lang="ko-KR" altLang="en-US" sz="2400" dirty="0"/>
              <a:t>을 선택하였다</a:t>
            </a:r>
            <a:r>
              <a:rPr lang="en-US" altLang="ko-KR" sz="24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E43CE-9903-A625-75C2-AA2FF25803B7}"/>
              </a:ext>
            </a:extLst>
          </p:cNvPr>
          <p:cNvSpPr txBox="1"/>
          <p:nvPr/>
        </p:nvSpPr>
        <p:spPr>
          <a:xfrm>
            <a:off x="11513790" y="7096339"/>
            <a:ext cx="10801200" cy="1357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2. </a:t>
            </a:r>
            <a:r>
              <a:rPr lang="ko-KR" altLang="en-US" sz="3000" b="1" dirty="0"/>
              <a:t>건물과 </a:t>
            </a:r>
            <a:r>
              <a:rPr lang="en-US" altLang="ko-KR" sz="3000" b="1" dirty="0"/>
              <a:t>TMD </a:t>
            </a:r>
            <a:r>
              <a:rPr lang="ko-KR" altLang="en-US" sz="3000" b="1" dirty="0"/>
              <a:t>모형 제작</a:t>
            </a:r>
            <a:endParaRPr lang="en-US" altLang="ko-KR" sz="3000" b="1" dirty="0"/>
          </a:p>
          <a:p>
            <a:r>
              <a:rPr lang="en-US" altLang="ko-KR" sz="2400" b="1" dirty="0"/>
              <a:t>  </a:t>
            </a:r>
            <a:r>
              <a:rPr lang="ko-KR" altLang="en-US" sz="3000" b="1" dirty="0"/>
              <a:t>가</a:t>
            </a:r>
            <a:r>
              <a:rPr lang="en-US" altLang="ko-KR" sz="3000" b="1" dirty="0"/>
              <a:t>. </a:t>
            </a:r>
            <a:r>
              <a:rPr lang="ko-KR" altLang="en-US" sz="3000" b="1" dirty="0"/>
              <a:t>건물 제작</a:t>
            </a:r>
            <a:endParaRPr lang="en-US" altLang="ko-KR" sz="3000" b="1" dirty="0"/>
          </a:p>
          <a:p>
            <a:r>
              <a:rPr lang="ko-KR" altLang="en-US" sz="2400" dirty="0"/>
              <a:t>  건물 모형은 나무젓가락과 </a:t>
            </a:r>
            <a:r>
              <a:rPr lang="ko-KR" altLang="en-US" sz="2400" dirty="0" err="1"/>
              <a:t>글루건을</a:t>
            </a:r>
            <a:r>
              <a:rPr lang="ko-KR" altLang="en-US" sz="2400" dirty="0"/>
              <a:t> 이용해 </a:t>
            </a:r>
            <a:endParaRPr lang="en-US" altLang="ko-KR" sz="2400" dirty="0"/>
          </a:p>
          <a:p>
            <a:r>
              <a:rPr lang="en-US" altLang="ko-KR" sz="2400" dirty="0"/>
              <a:t>  3</a:t>
            </a:r>
            <a:r>
              <a:rPr lang="ko-KR" altLang="en-US" sz="2400" dirty="0"/>
              <a:t>층 구조로 제작했으며</a:t>
            </a:r>
            <a:r>
              <a:rPr lang="en-US" altLang="ko-KR" sz="2400" dirty="0"/>
              <a:t>, </a:t>
            </a:r>
            <a:r>
              <a:rPr lang="ko-KR" altLang="en-US" sz="2400" dirty="0"/>
              <a:t>초기에는 빨대와 </a:t>
            </a:r>
            <a:endParaRPr lang="en-US" altLang="ko-KR" sz="2400" dirty="0"/>
          </a:p>
          <a:p>
            <a:r>
              <a:rPr lang="en-US" altLang="ko-KR" sz="2400" dirty="0"/>
              <a:t>  </a:t>
            </a:r>
            <a:r>
              <a:rPr lang="ko-KR" altLang="en-US" sz="2400" dirty="0"/>
              <a:t>기둥을 이용해 </a:t>
            </a:r>
            <a:r>
              <a:rPr lang="en-US" altLang="ko-KR" sz="2400" dirty="0"/>
              <a:t>TMD</a:t>
            </a:r>
            <a:r>
              <a:rPr lang="ko-KR" altLang="en-US" sz="2400" dirty="0"/>
              <a:t>가 수직으로</a:t>
            </a:r>
            <a:r>
              <a:rPr lang="en-US" altLang="ko-KR" sz="2400" dirty="0"/>
              <a:t> </a:t>
            </a:r>
            <a:r>
              <a:rPr lang="ko-KR" altLang="en-US" sz="2400" dirty="0"/>
              <a:t>낙하하는 </a:t>
            </a:r>
            <a:endParaRPr lang="en-US" altLang="ko-KR" sz="2400" dirty="0"/>
          </a:p>
          <a:p>
            <a:r>
              <a:rPr lang="en-US" altLang="ko-KR" sz="2400" dirty="0"/>
              <a:t>  </a:t>
            </a:r>
            <a:r>
              <a:rPr lang="ko-KR" altLang="en-US" sz="2400" dirty="0"/>
              <a:t>구조였지만</a:t>
            </a:r>
            <a:r>
              <a:rPr lang="en-US" altLang="ko-KR" sz="2400" dirty="0"/>
              <a:t>, </a:t>
            </a:r>
            <a:r>
              <a:rPr lang="ko-KR" altLang="en-US" sz="2400" dirty="0"/>
              <a:t>마찰이 크고 기둥의 직선성이 </a:t>
            </a:r>
            <a:endParaRPr lang="en-US" altLang="ko-KR" sz="2400" dirty="0"/>
          </a:p>
          <a:p>
            <a:r>
              <a:rPr lang="en-US" altLang="ko-KR" sz="2400" dirty="0"/>
              <a:t>  </a:t>
            </a:r>
            <a:r>
              <a:rPr lang="ko-KR" altLang="en-US" sz="2400" dirty="0"/>
              <a:t>확보되지 않는 문제점이 발생해 최종 모형</a:t>
            </a:r>
            <a:endParaRPr lang="en-US" altLang="ko-KR" sz="2400" dirty="0"/>
          </a:p>
          <a:p>
            <a:r>
              <a:rPr lang="en-US" altLang="ko-KR" sz="2400" dirty="0"/>
              <a:t>  </a:t>
            </a:r>
            <a:r>
              <a:rPr lang="ko-KR" altLang="en-US" sz="2400" dirty="0"/>
              <a:t>에서는 </a:t>
            </a:r>
            <a:r>
              <a:rPr lang="en-US" altLang="ko-KR" sz="2400" dirty="0"/>
              <a:t>TMD </a:t>
            </a:r>
            <a:r>
              <a:rPr lang="ko-KR" altLang="en-US" sz="2400" dirty="0"/>
              <a:t>프레임 폭과 정확히 일치하는 </a:t>
            </a:r>
            <a:endParaRPr lang="en-US" altLang="ko-KR" sz="2400" dirty="0"/>
          </a:p>
          <a:p>
            <a:r>
              <a:rPr lang="en-US" altLang="ko-KR" sz="2400" dirty="0"/>
              <a:t>  </a:t>
            </a:r>
            <a:r>
              <a:rPr lang="ko-KR" altLang="en-US" sz="2400" dirty="0"/>
              <a:t>가이드를 제작한 후 사포질을 통해 이동이 </a:t>
            </a:r>
            <a:endParaRPr lang="en-US" altLang="ko-KR" sz="2400" dirty="0"/>
          </a:p>
          <a:p>
            <a:r>
              <a:rPr lang="en-US" altLang="ko-KR" sz="2400" dirty="0"/>
              <a:t>  </a:t>
            </a:r>
            <a:r>
              <a:rPr lang="ko-KR" altLang="en-US" sz="2400" dirty="0"/>
              <a:t>매끄럽게 이루어지도록 설계했다</a:t>
            </a:r>
            <a:r>
              <a:rPr lang="en-US" altLang="ko-KR" sz="2400" dirty="0"/>
              <a:t>.</a:t>
            </a:r>
            <a:endParaRPr lang="en-US" altLang="ko-KR" sz="2400" b="1" dirty="0"/>
          </a:p>
          <a:p>
            <a:r>
              <a:rPr lang="en-US" altLang="ko-KR" sz="2400" b="1" dirty="0"/>
              <a:t>  </a:t>
            </a:r>
            <a:r>
              <a:rPr lang="ko-KR" altLang="en-US" sz="3000" b="1" dirty="0"/>
              <a:t>나</a:t>
            </a:r>
            <a:r>
              <a:rPr lang="en-US" altLang="ko-KR" sz="3000" b="1" dirty="0"/>
              <a:t>. TMD </a:t>
            </a:r>
            <a:r>
              <a:rPr lang="ko-KR" altLang="en-US" sz="3000" b="1" dirty="0"/>
              <a:t>제작</a:t>
            </a:r>
            <a:endParaRPr lang="en-US" altLang="ko-KR" sz="3000" b="1" dirty="0"/>
          </a:p>
          <a:p>
            <a:r>
              <a:rPr lang="en-US" altLang="ko-KR" sz="2400" b="1" dirty="0"/>
              <a:t>  </a:t>
            </a:r>
            <a:r>
              <a:rPr lang="ko-KR" altLang="en-US" sz="2400" dirty="0"/>
              <a:t>초기에는 스프링을 부착한 프레임을 사용해 질량체를 고정하려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 했으나</a:t>
            </a:r>
            <a:r>
              <a:rPr lang="en-US" altLang="ko-KR" sz="2400" dirty="0"/>
              <a:t>, </a:t>
            </a:r>
            <a:r>
              <a:rPr lang="ko-KR" altLang="en-US" sz="2400" dirty="0"/>
              <a:t>접합 방식에서 문제가 겪었고</a:t>
            </a:r>
            <a:r>
              <a:rPr lang="en-US" altLang="ko-KR" sz="2400" dirty="0"/>
              <a:t>, </a:t>
            </a:r>
            <a:r>
              <a:rPr lang="ko-KR" altLang="en-US" sz="2400" dirty="0"/>
              <a:t>이를 보완하기 위해 최종 </a:t>
            </a:r>
            <a:endParaRPr lang="en-US" altLang="ko-KR" sz="2400" dirty="0"/>
          </a:p>
          <a:p>
            <a:r>
              <a:rPr lang="en-US" altLang="ko-KR" sz="2400" dirty="0"/>
              <a:t>  </a:t>
            </a:r>
            <a:r>
              <a:rPr lang="ko-KR" altLang="en-US" sz="2400" dirty="0"/>
              <a:t>모형은 프레임 꼭짓점에 볼트를 고정시켜 구조를 만들었고</a:t>
            </a:r>
            <a:r>
              <a:rPr lang="en-US" altLang="ko-KR" sz="2400" dirty="0"/>
              <a:t>, X</a:t>
            </a:r>
            <a:r>
              <a:rPr lang="ko-KR" altLang="en-US" sz="2400" dirty="0"/>
              <a:t>자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 보에 실을 다는 방식으로 모터와 연결했다</a:t>
            </a:r>
            <a:r>
              <a:rPr lang="en-US" altLang="ko-KR" sz="2400" dirty="0"/>
              <a:t>. </a:t>
            </a:r>
            <a:r>
              <a:rPr lang="ko-KR" altLang="en-US" sz="2400" dirty="0"/>
              <a:t>네오디뮴 자석과 </a:t>
            </a:r>
            <a:endParaRPr lang="en-US" altLang="ko-KR" sz="2400" dirty="0"/>
          </a:p>
          <a:p>
            <a:r>
              <a:rPr lang="en-US" altLang="ko-KR" sz="2400" dirty="0"/>
              <a:t>  </a:t>
            </a:r>
            <a:r>
              <a:rPr lang="ko-KR" altLang="en-US" sz="2400" dirty="0"/>
              <a:t>구리판을 사용하여 </a:t>
            </a:r>
            <a:r>
              <a:rPr lang="ko-KR" altLang="en-US" sz="2400" dirty="0" err="1"/>
              <a:t>와전류식</a:t>
            </a:r>
            <a:r>
              <a:rPr lang="ko-KR" altLang="en-US" sz="2400" dirty="0"/>
              <a:t> 감쇠 방식을 사용했다</a:t>
            </a:r>
            <a:r>
              <a:rPr lang="en-US" altLang="ko-KR" sz="2400" dirty="0"/>
              <a:t>.</a:t>
            </a:r>
          </a:p>
          <a:p>
            <a:r>
              <a:rPr lang="en-US" altLang="ko-KR" sz="3000" b="1" dirty="0"/>
              <a:t>3. </a:t>
            </a:r>
            <a:r>
              <a:rPr lang="ko-KR" altLang="en-US" sz="3000" b="1" dirty="0"/>
              <a:t>시스템 구조</a:t>
            </a:r>
            <a:endParaRPr lang="en-US" altLang="ko-KR" sz="3000" b="1" dirty="0"/>
          </a:p>
          <a:p>
            <a:r>
              <a:rPr lang="ko-KR" altLang="en-US" sz="2400" dirty="0"/>
              <a:t> </a:t>
            </a:r>
            <a:r>
              <a:rPr lang="en-US" altLang="ko-KR" sz="2400" dirty="0"/>
              <a:t>MPU6050</a:t>
            </a:r>
            <a:r>
              <a:rPr lang="ko-KR" altLang="en-US" sz="2400" dirty="0"/>
              <a:t>은 </a:t>
            </a:r>
            <a:r>
              <a:rPr lang="en-US" altLang="ko-KR" sz="2400" dirty="0"/>
              <a:t>AD0</a:t>
            </a:r>
            <a:r>
              <a:rPr lang="ko-KR" altLang="en-US" sz="2400" dirty="0"/>
              <a:t>핀으로 주소를 하나만</a:t>
            </a:r>
            <a:endParaRPr lang="en-US" altLang="ko-KR" sz="2400" dirty="0"/>
          </a:p>
          <a:p>
            <a:r>
              <a:rPr lang="ko-KR" altLang="en-US" sz="2400" dirty="0"/>
              <a:t> 변경할 수 있기 때문에</a:t>
            </a:r>
            <a:r>
              <a:rPr lang="en-US" altLang="ko-KR" sz="2400" dirty="0"/>
              <a:t> </a:t>
            </a:r>
            <a:r>
              <a:rPr lang="ko-KR" altLang="en-US" sz="2400" dirty="0"/>
              <a:t>하나의 </a:t>
            </a:r>
            <a:r>
              <a:rPr lang="ko-KR" altLang="en-US" sz="2400" dirty="0" err="1"/>
              <a:t>아두이노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보드에서</a:t>
            </a:r>
            <a:r>
              <a:rPr lang="en-US" altLang="ko-KR" sz="2400" dirty="0"/>
              <a:t> </a:t>
            </a:r>
            <a:r>
              <a:rPr lang="ko-KR" altLang="en-US" sz="2400" dirty="0"/>
              <a:t>센서를 </a:t>
            </a:r>
            <a:r>
              <a:rPr lang="en-US" altLang="ko-KR" sz="2400" dirty="0"/>
              <a:t>2</a:t>
            </a:r>
            <a:r>
              <a:rPr lang="ko-KR" altLang="en-US" sz="2400" dirty="0"/>
              <a:t>개만 사용할 수 있다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그러므로 회로도와 같이 </a:t>
            </a:r>
            <a:r>
              <a:rPr lang="en-US" altLang="ko-KR" sz="2400" dirty="0"/>
              <a:t>3</a:t>
            </a:r>
            <a:r>
              <a:rPr lang="ko-KR" altLang="en-US" sz="2400" dirty="0"/>
              <a:t>개의 보드를 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사용하여 시스템을</a:t>
            </a:r>
            <a:r>
              <a:rPr lang="en-US" altLang="ko-KR" sz="2400" dirty="0"/>
              <a:t> </a:t>
            </a:r>
            <a:r>
              <a:rPr lang="ko-KR" altLang="en-US" sz="2400" dirty="0"/>
              <a:t>구성하였다</a:t>
            </a:r>
            <a:r>
              <a:rPr lang="en-US" altLang="ko-KR" sz="2400" dirty="0"/>
              <a:t>. </a:t>
            </a:r>
            <a:r>
              <a:rPr lang="ko-KR" altLang="en-US" sz="2400" dirty="0"/>
              <a:t>첫 번째</a:t>
            </a:r>
            <a:endParaRPr lang="en-US" altLang="ko-KR" sz="2400" dirty="0"/>
          </a:p>
          <a:p>
            <a:r>
              <a:rPr lang="ko-KR" altLang="en-US" sz="2400" dirty="0"/>
              <a:t> 보드에서 센서 </a:t>
            </a:r>
            <a:r>
              <a:rPr lang="en-US" altLang="ko-KR" sz="2400" dirty="0"/>
              <a:t>2</a:t>
            </a:r>
            <a:r>
              <a:rPr lang="ko-KR" altLang="en-US" sz="2400" dirty="0"/>
              <a:t>개의 데이터를 수집하고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이를 두 번째 보드에 전달한다</a:t>
            </a:r>
            <a:r>
              <a:rPr lang="en-US" altLang="ko-KR" sz="2400" dirty="0"/>
              <a:t>. </a:t>
            </a:r>
            <a:r>
              <a:rPr lang="ko-KR" altLang="en-US" sz="2400" dirty="0"/>
              <a:t>두 번째 보드에서 센서 데이터를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추가로 수집하고 이를 </a:t>
            </a:r>
            <a:r>
              <a:rPr lang="en-US" altLang="ko-KR" sz="2400" dirty="0"/>
              <a:t>Python</a:t>
            </a:r>
            <a:r>
              <a:rPr lang="ko-KR" altLang="en-US" sz="2400" dirty="0"/>
              <a:t>으로 전달하여 </a:t>
            </a:r>
            <a:r>
              <a:rPr lang="en-US" altLang="ko-KR" sz="2400" dirty="0"/>
              <a:t>FFT</a:t>
            </a:r>
            <a:r>
              <a:rPr lang="ko-KR" altLang="en-US" sz="2400" dirty="0"/>
              <a:t>와 </a:t>
            </a:r>
            <a:r>
              <a:rPr lang="en-US" altLang="ko-KR" sz="2400" dirty="0"/>
              <a:t>RMS</a:t>
            </a:r>
            <a:r>
              <a:rPr lang="ko-KR" altLang="en-US" sz="2400" dirty="0"/>
              <a:t>분석을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수행하여 최대 진폭 위치를 계산한다</a:t>
            </a:r>
            <a:r>
              <a:rPr lang="en-US" altLang="ko-KR" sz="2400" dirty="0"/>
              <a:t>. </a:t>
            </a:r>
            <a:r>
              <a:rPr lang="ko-KR" altLang="en-US" sz="2400" dirty="0"/>
              <a:t>이를 </a:t>
            </a:r>
            <a:r>
              <a:rPr lang="ko-KR" altLang="en-US" sz="2400" dirty="0" err="1"/>
              <a:t>서보모터를</a:t>
            </a:r>
            <a:r>
              <a:rPr lang="ko-KR" altLang="en-US" sz="2400" dirty="0"/>
              <a:t> 제어하는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보드로 전달하여 최종적으로 </a:t>
            </a:r>
            <a:r>
              <a:rPr lang="en-US" altLang="ko-KR" sz="2400" dirty="0"/>
              <a:t>TMD</a:t>
            </a:r>
            <a:r>
              <a:rPr lang="ko-KR" altLang="en-US" sz="2400" dirty="0"/>
              <a:t>를 목표 위치로 이동시킨다</a:t>
            </a:r>
            <a:endParaRPr lang="en-US" altLang="ko-KR" sz="2400" dirty="0"/>
          </a:p>
          <a:p>
            <a:r>
              <a:rPr lang="en-US" altLang="ko-KR" sz="3000" b="1" dirty="0"/>
              <a:t>4. Python </a:t>
            </a:r>
            <a:r>
              <a:rPr lang="ko-KR" altLang="en-US" sz="3000" b="1" dirty="0"/>
              <a:t>코드 개선점</a:t>
            </a:r>
            <a:endParaRPr lang="en-US" altLang="ko-KR" sz="3000" b="1" dirty="0"/>
          </a:p>
          <a:p>
            <a:r>
              <a:rPr lang="ko-KR" altLang="en-US" sz="2400" dirty="0"/>
              <a:t> 초기에는 </a:t>
            </a:r>
            <a:r>
              <a:rPr lang="en-US" altLang="ko-KR" sz="2400" dirty="0"/>
              <a:t>cm </a:t>
            </a:r>
            <a:r>
              <a:rPr lang="ko-KR" altLang="en-US" sz="2400" dirty="0"/>
              <a:t>단위로 위치를 계산해 </a:t>
            </a:r>
            <a:r>
              <a:rPr lang="ko-KR" altLang="en-US" sz="2400" dirty="0" err="1"/>
              <a:t>아두이노에</a:t>
            </a:r>
            <a:r>
              <a:rPr lang="ko-KR" altLang="en-US" sz="2400" dirty="0"/>
              <a:t> 전송했으나</a:t>
            </a:r>
            <a:r>
              <a:rPr lang="en-US" altLang="ko-KR" sz="2400" dirty="0"/>
              <a:t>, </a:t>
            </a:r>
            <a:r>
              <a:rPr lang="ko-KR" altLang="en-US" sz="2400" dirty="0"/>
              <a:t>개선</a:t>
            </a:r>
            <a:endParaRPr lang="en-US" altLang="ko-KR" sz="2400" dirty="0"/>
          </a:p>
          <a:p>
            <a:r>
              <a:rPr lang="ko-KR" altLang="en-US" sz="2400" dirty="0"/>
              <a:t> 후에는 각도를 직접 계산해 전송함으로써 통신 효율과 정밀도를 </a:t>
            </a:r>
            <a:endParaRPr lang="en-US" altLang="ko-KR" sz="2400" dirty="0"/>
          </a:p>
          <a:p>
            <a:r>
              <a:rPr lang="ko-KR" altLang="en-US" sz="2400" dirty="0"/>
              <a:t> 높였다</a:t>
            </a:r>
            <a:r>
              <a:rPr lang="en-US" altLang="ko-KR" sz="2400" dirty="0"/>
              <a:t>. </a:t>
            </a:r>
            <a:r>
              <a:rPr lang="ko-KR" altLang="en-US" sz="2400" dirty="0"/>
              <a:t>분석도 매 순간 수행하던 구조에서 </a:t>
            </a:r>
            <a:r>
              <a:rPr lang="en-US" altLang="ko-KR" sz="2400" dirty="0"/>
              <a:t>0.5</a:t>
            </a:r>
            <a:r>
              <a:rPr lang="ko-KR" altLang="en-US" sz="2400" dirty="0"/>
              <a:t>초 간격으로 주기를</a:t>
            </a:r>
            <a:endParaRPr lang="en-US" altLang="ko-KR" sz="2400" dirty="0"/>
          </a:p>
          <a:p>
            <a:r>
              <a:rPr lang="ko-KR" altLang="en-US" sz="2400" dirty="0"/>
              <a:t> 설정해 실시간성 및 안정성을 향상시켰다</a:t>
            </a:r>
            <a:r>
              <a:rPr lang="en-US" altLang="ko-KR" sz="2400" dirty="0"/>
              <a:t>. </a:t>
            </a:r>
            <a:r>
              <a:rPr lang="ko-KR" altLang="en-US" sz="2400" dirty="0"/>
              <a:t>또한</a:t>
            </a:r>
            <a:r>
              <a:rPr lang="en-US" altLang="ko-KR" sz="2400" dirty="0"/>
              <a:t>, </a:t>
            </a:r>
            <a:r>
              <a:rPr lang="ko-KR" altLang="en-US" sz="2400" dirty="0"/>
              <a:t>진동계수 </a:t>
            </a:r>
            <a:r>
              <a:rPr lang="en-US" altLang="ko-KR" sz="2400" dirty="0"/>
              <a:t>A</a:t>
            </a:r>
            <a:r>
              <a:rPr lang="ko-KR" altLang="en-US" sz="2400" dirty="0"/>
              <a:t>만 </a:t>
            </a:r>
            <a:endParaRPr lang="en-US" altLang="ko-KR" sz="2400" dirty="0"/>
          </a:p>
          <a:p>
            <a:r>
              <a:rPr lang="ko-KR" altLang="en-US" sz="2400" dirty="0"/>
              <a:t> </a:t>
            </a:r>
            <a:r>
              <a:rPr lang="ko-KR" altLang="en-US" sz="2400" dirty="0" err="1"/>
              <a:t>피팅하던</a:t>
            </a:r>
            <a:r>
              <a:rPr lang="ko-KR" altLang="en-US" sz="2400" dirty="0"/>
              <a:t> 방식에서 </a:t>
            </a:r>
            <a:r>
              <a:rPr lang="en-US" altLang="ko-KR" sz="2400" dirty="0"/>
              <a:t>A</a:t>
            </a:r>
            <a:r>
              <a:rPr lang="ko-KR" altLang="en-US" sz="2400" dirty="0"/>
              <a:t>와 </a:t>
            </a:r>
            <a:r>
              <a:rPr lang="en-US" altLang="ko-KR" sz="2400" dirty="0"/>
              <a:t>η</a:t>
            </a:r>
            <a:r>
              <a:rPr lang="ko-KR" altLang="en-US" sz="2400" dirty="0"/>
              <a:t>를 함께 </a:t>
            </a:r>
            <a:r>
              <a:rPr lang="ko-KR" altLang="en-US" sz="2400" dirty="0" err="1"/>
              <a:t>피팅하여</a:t>
            </a:r>
            <a:r>
              <a:rPr lang="ko-KR" altLang="en-US" sz="2400" dirty="0"/>
              <a:t> 실제 진동 데이터를 </a:t>
            </a:r>
            <a:endParaRPr lang="en-US" altLang="ko-KR" sz="2400" dirty="0"/>
          </a:p>
          <a:p>
            <a:r>
              <a:rPr lang="ko-KR" altLang="en-US" sz="2400" dirty="0"/>
              <a:t> 기반으로 보다 정확한 모드 형상 추정이 </a:t>
            </a:r>
            <a:r>
              <a:rPr lang="ko-KR" altLang="en-US" sz="2400" dirty="0" err="1"/>
              <a:t>가능해졌다</a:t>
            </a:r>
            <a:r>
              <a:rPr lang="en-US" altLang="ko-KR" sz="2400" dirty="0"/>
              <a:t>.</a:t>
            </a:r>
          </a:p>
          <a:p>
            <a:r>
              <a:rPr lang="en-US" altLang="ko-KR" sz="3000" b="1" dirty="0"/>
              <a:t>5. TMD </a:t>
            </a:r>
            <a:r>
              <a:rPr lang="ko-KR" altLang="en-US" sz="3000" b="1" dirty="0"/>
              <a:t>유무에 따른 실험 결과 비교</a:t>
            </a:r>
            <a:endParaRPr lang="en-US" altLang="ko-KR" sz="3000" b="1" dirty="0"/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C817B2D9-D4AA-ED9C-D876-BAA8CAA3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4350" y="13411795"/>
            <a:ext cx="3297494" cy="242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9A4C28A-1041-C0CC-299A-FCA9646E5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989" y="11713781"/>
            <a:ext cx="4514200" cy="2127883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8D1F7E8-12EE-214D-0FD2-A9594E361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093" y="15020333"/>
            <a:ext cx="4035096" cy="233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3C8A621-CF5E-1805-9F9B-BB6B0A71A2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37440" y="7719893"/>
            <a:ext cx="1352904" cy="3108429"/>
          </a:xfrm>
          <a:prstGeom prst="rect">
            <a:avLst/>
          </a:prstGeom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01407054-489B-F4EB-9232-F9B8BC0AE1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0189" y="23796855"/>
            <a:ext cx="2444009" cy="34098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63714B82-D55B-D727-7CDD-16B947F146E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988" r="8647"/>
          <a:stretch>
            <a:fillRect/>
          </a:stretch>
        </p:blipFill>
        <p:spPr>
          <a:xfrm>
            <a:off x="7937843" y="24066485"/>
            <a:ext cx="1904175" cy="1519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25281A71-FBD6-3C50-64B3-685B9999C2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0341" y="25854843"/>
            <a:ext cx="1898775" cy="153234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9F8ABD-1033-EE8C-9D08-8603C4028448}"/>
              </a:ext>
            </a:extLst>
          </p:cNvPr>
          <p:cNvSpPr txBox="1"/>
          <p:nvPr/>
        </p:nvSpPr>
        <p:spPr>
          <a:xfrm>
            <a:off x="5364207" y="27206680"/>
            <a:ext cx="2464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철제 구조물 모형과 실험 결과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DF4772-5506-CB5D-BEA8-7A58EAAD3EBB}"/>
              </a:ext>
            </a:extLst>
          </p:cNvPr>
          <p:cNvSpPr txBox="1"/>
          <p:nvPr/>
        </p:nvSpPr>
        <p:spPr>
          <a:xfrm>
            <a:off x="7868739" y="25652282"/>
            <a:ext cx="22268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&lt;z</a:t>
            </a:r>
            <a:r>
              <a:rPr lang="ko-KR" altLang="en-US" sz="1100" dirty="0"/>
              <a:t>축 방향</a:t>
            </a:r>
            <a:r>
              <a:rPr lang="en-US" altLang="ko-KR" sz="1100" dirty="0"/>
              <a:t> 2</a:t>
            </a:r>
            <a:r>
              <a:rPr lang="ko-KR" altLang="en-US" sz="1100" dirty="0" err="1"/>
              <a:t>차모드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피팅그래프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B5994D-65DC-11E8-D5A9-001540F017AB}"/>
              </a:ext>
            </a:extLst>
          </p:cNvPr>
          <p:cNvSpPr txBox="1"/>
          <p:nvPr/>
        </p:nvSpPr>
        <p:spPr>
          <a:xfrm>
            <a:off x="7796419" y="23823316"/>
            <a:ext cx="22268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&lt;x</a:t>
            </a:r>
            <a:r>
              <a:rPr lang="ko-KR" altLang="en-US" sz="1100" dirty="0"/>
              <a:t>축 방향</a:t>
            </a:r>
            <a:r>
              <a:rPr lang="en-US" altLang="ko-KR" sz="1100" dirty="0"/>
              <a:t> 2</a:t>
            </a:r>
            <a:r>
              <a:rPr lang="ko-KR" altLang="en-US" sz="1100" dirty="0" err="1"/>
              <a:t>차모드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피팅그래프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F6A8CCB8-AC2E-6451-3591-8B8C3579AA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90344" y="9243824"/>
            <a:ext cx="1427609" cy="1571872"/>
          </a:xfrm>
          <a:prstGeom prst="rect">
            <a:avLst/>
          </a:prstGeom>
        </p:spPr>
      </p:pic>
      <p:pic>
        <p:nvPicPr>
          <p:cNvPr id="49" name="Picture 1">
            <a:extLst>
              <a:ext uri="{FF2B5EF4-FFF2-40B4-BE49-F238E27FC236}">
                <a16:creationId xmlns:a16="http://schemas.microsoft.com/office/drawing/2014/main" id="{776307B2-FABC-9868-C986-E0086A2CC3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90344" y="7724739"/>
            <a:ext cx="1429746" cy="15190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F5461F-AF42-6A53-CA13-F544F85777A2}"/>
              </a:ext>
            </a:extLst>
          </p:cNvPr>
          <p:cNvSpPr txBox="1"/>
          <p:nvPr/>
        </p:nvSpPr>
        <p:spPr>
          <a:xfrm>
            <a:off x="1000277" y="23770390"/>
            <a:ext cx="909535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1. </a:t>
            </a:r>
            <a:r>
              <a:rPr lang="ko-KR" altLang="en-US" sz="3000" b="1" dirty="0"/>
              <a:t>모의 실험 진행</a:t>
            </a:r>
          </a:p>
          <a:p>
            <a:r>
              <a:rPr lang="ko-KR" altLang="en-US" sz="2400" dirty="0"/>
              <a:t>본 실험에 앞서</a:t>
            </a:r>
            <a:r>
              <a:rPr lang="en-US" altLang="ko-KR" sz="2400" dirty="0"/>
              <a:t>, </a:t>
            </a:r>
            <a:r>
              <a:rPr lang="ko-KR" altLang="en-US" sz="2400" dirty="0"/>
              <a:t>진동 데이터를</a:t>
            </a:r>
            <a:endParaRPr lang="en-US" altLang="ko-KR" sz="2400" dirty="0"/>
          </a:p>
          <a:p>
            <a:r>
              <a:rPr lang="ko-KR" altLang="en-US" sz="2400" dirty="0"/>
              <a:t>안정적으로 수집하고 주파수 </a:t>
            </a:r>
            <a:endParaRPr lang="en-US" altLang="ko-KR" sz="2400" dirty="0"/>
          </a:p>
          <a:p>
            <a:r>
              <a:rPr lang="ko-KR" altLang="en-US" sz="2400" dirty="0"/>
              <a:t>분석 가능성을 확인하기 위해</a:t>
            </a:r>
            <a:endParaRPr lang="en-US" altLang="ko-KR" sz="2400" dirty="0"/>
          </a:p>
          <a:p>
            <a:r>
              <a:rPr lang="ko-KR" altLang="en-US" sz="2400" dirty="0"/>
              <a:t>간이 철제 구조물을 이용해</a:t>
            </a:r>
            <a:endParaRPr lang="en-US" altLang="ko-KR" sz="2400" dirty="0"/>
          </a:p>
          <a:p>
            <a:r>
              <a:rPr lang="en-US" altLang="ko-KR" sz="2400" dirty="0"/>
              <a:t>MPU6050 </a:t>
            </a:r>
            <a:r>
              <a:rPr lang="ko-KR" altLang="en-US" sz="2400" dirty="0"/>
              <a:t>센서 테스트를 </a:t>
            </a:r>
            <a:endParaRPr lang="en-US" altLang="ko-KR" sz="2400" dirty="0"/>
          </a:p>
          <a:p>
            <a:r>
              <a:rPr lang="ko-KR" altLang="en-US" sz="2400" dirty="0"/>
              <a:t>진행하였다</a:t>
            </a:r>
            <a:r>
              <a:rPr lang="en-US" altLang="ko-KR" sz="2400" dirty="0"/>
              <a:t>. </a:t>
            </a:r>
            <a:r>
              <a:rPr lang="ko-KR" altLang="en-US" sz="2400" dirty="0"/>
              <a:t>모의 실험을 통해</a:t>
            </a:r>
            <a:endParaRPr lang="en-US" altLang="ko-KR" sz="2400" dirty="0"/>
          </a:p>
          <a:p>
            <a:r>
              <a:rPr lang="ko-KR" altLang="en-US" sz="2400" dirty="0"/>
              <a:t>센서 값이 구조물 진동 특성을</a:t>
            </a:r>
            <a:endParaRPr lang="en-US" altLang="ko-KR" sz="2400" dirty="0"/>
          </a:p>
          <a:p>
            <a:r>
              <a:rPr lang="ko-KR" altLang="en-US" sz="2400" dirty="0"/>
              <a:t>잘 반영하는지</a:t>
            </a:r>
            <a:r>
              <a:rPr lang="en-US" altLang="ko-KR" sz="2400" dirty="0"/>
              <a:t>, FFT</a:t>
            </a:r>
            <a:r>
              <a:rPr lang="ko-KR" altLang="en-US" sz="2400" dirty="0"/>
              <a:t>로 </a:t>
            </a:r>
            <a:r>
              <a:rPr lang="en-US" altLang="ko-KR" sz="2400" dirty="0"/>
              <a:t>2</a:t>
            </a:r>
            <a:r>
              <a:rPr lang="ko-KR" altLang="en-US" sz="2400" dirty="0"/>
              <a:t>차 모드</a:t>
            </a:r>
            <a:endParaRPr lang="en-US" altLang="ko-KR" sz="2400" dirty="0"/>
          </a:p>
          <a:p>
            <a:r>
              <a:rPr lang="ko-KR" altLang="en-US" sz="2400" dirty="0"/>
              <a:t>고유진동수를 검출하고 센서별</a:t>
            </a:r>
            <a:endParaRPr lang="en-US" altLang="ko-KR" sz="2400" dirty="0"/>
          </a:p>
          <a:p>
            <a:r>
              <a:rPr lang="ko-KR" altLang="en-US" sz="2400" dirty="0"/>
              <a:t>상대 진폭 도출</a:t>
            </a:r>
            <a:r>
              <a:rPr lang="en-US" altLang="ko-KR" sz="2400" dirty="0"/>
              <a:t>, </a:t>
            </a:r>
            <a:r>
              <a:rPr lang="ko-KR" altLang="en-US" sz="2400" dirty="0"/>
              <a:t>피팅 알고리즘</a:t>
            </a:r>
            <a:r>
              <a:rPr lang="en-US" altLang="ko-KR" sz="2400" dirty="0"/>
              <a:t>, </a:t>
            </a:r>
            <a:r>
              <a:rPr lang="ko-KR" altLang="en-US" sz="2400" dirty="0"/>
              <a:t>그리고 통신 구조가 정상적으로</a:t>
            </a:r>
            <a:endParaRPr lang="en-US" altLang="ko-KR" sz="2400" dirty="0"/>
          </a:p>
          <a:p>
            <a:r>
              <a:rPr lang="ko-KR" altLang="en-US" sz="2400" dirty="0"/>
              <a:t>작동하는지를 확인하였다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r>
              <a:rPr lang="en-US" altLang="ko-KR" sz="2400" dirty="0"/>
              <a:t>z</a:t>
            </a:r>
            <a:r>
              <a:rPr lang="ko-KR" altLang="en-US" sz="2400" dirty="0"/>
              <a:t>축 기준 진동이 더 민감하다는 실험</a:t>
            </a:r>
            <a:endParaRPr lang="en-US" altLang="ko-KR" sz="2400" dirty="0"/>
          </a:p>
          <a:p>
            <a:r>
              <a:rPr lang="ko-KR" altLang="en-US" sz="2400" dirty="0"/>
              <a:t>결과를 바탕으로 실제 실험을 </a:t>
            </a:r>
            <a:r>
              <a:rPr lang="en-US" altLang="ko-KR" sz="2400" dirty="0"/>
              <a:t>z</a:t>
            </a:r>
            <a:r>
              <a:rPr lang="ko-KR" altLang="en-US" sz="2400" dirty="0"/>
              <a:t>축 기준으로 설계하였다</a:t>
            </a:r>
            <a:r>
              <a:rPr lang="en-US" altLang="ko-KR" sz="2400" dirty="0"/>
              <a:t>.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77881F98-115F-3069-0C32-5E159D9AFD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29504" y="20511792"/>
            <a:ext cx="5408899" cy="131877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E23BA92-8DB0-2CB2-EDBC-97D7599D1B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837440" y="20059344"/>
            <a:ext cx="2363713" cy="182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53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853</Words>
  <Application>Microsoft Office PowerPoint</Application>
  <PresentationFormat>사용자 지정</PresentationFormat>
  <Paragraphs>109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Adobe 고딕 Std B</vt:lpstr>
      <vt:lpstr>나눔고딕</vt:lpstr>
      <vt:lpstr>나눔고딕 ExtraBold</vt:lpstr>
      <vt:lpstr>나눔명조</vt:lpstr>
      <vt:lpstr>맑은 고딕</vt:lpstr>
      <vt:lpstr>한양신명조</vt:lpstr>
      <vt:lpstr>Arial</vt:lpstr>
      <vt:lpstr>Office 테마</vt:lpstr>
      <vt:lpstr>PowerPoint 프레젠테이션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우태 임</cp:lastModifiedBy>
  <cp:revision>97</cp:revision>
  <dcterms:created xsi:type="dcterms:W3CDTF">2015-11-25T00:50:07Z</dcterms:created>
  <dcterms:modified xsi:type="dcterms:W3CDTF">2025-08-01T18:15:12Z</dcterms:modified>
</cp:coreProperties>
</file>